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9"/>
  </p:notesMasterIdLst>
  <p:handoutMasterIdLst>
    <p:handoutMasterId r:id="rId30"/>
  </p:handoutMasterIdLst>
  <p:sldIdLst>
    <p:sldId id="327" r:id="rId5"/>
    <p:sldId id="402" r:id="rId6"/>
    <p:sldId id="424" r:id="rId7"/>
    <p:sldId id="425" r:id="rId8"/>
    <p:sldId id="427" r:id="rId9"/>
    <p:sldId id="261" r:id="rId10"/>
    <p:sldId id="263" r:id="rId11"/>
    <p:sldId id="437" r:id="rId12"/>
    <p:sldId id="429" r:id="rId13"/>
    <p:sldId id="430" r:id="rId14"/>
    <p:sldId id="436" r:id="rId15"/>
    <p:sldId id="440" r:id="rId16"/>
    <p:sldId id="439" r:id="rId17"/>
    <p:sldId id="441" r:id="rId18"/>
    <p:sldId id="442" r:id="rId19"/>
    <p:sldId id="438" r:id="rId20"/>
    <p:sldId id="431" r:id="rId21"/>
    <p:sldId id="432" r:id="rId22"/>
    <p:sldId id="433" r:id="rId23"/>
    <p:sldId id="434" r:id="rId24"/>
    <p:sldId id="435" r:id="rId25"/>
    <p:sldId id="446" r:id="rId26"/>
    <p:sldId id="816" r:id="rId27"/>
    <p:sldId id="447" r:id="rId28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lik, Erica L." initials="AEL" lastIdx="13" clrIdx="0">
    <p:extLst>
      <p:ext uri="{19B8F6BF-5375-455C-9EA6-DF929625EA0E}">
        <p15:presenceInfo xmlns:p15="http://schemas.microsoft.com/office/powerpoint/2012/main" userId="S::Erica.Aulik@va.gov::15c5ede0-f907-479d-8303-7a03e9be9556" providerId="AD"/>
      </p:ext>
    </p:extLst>
  </p:cmAuthor>
  <p:cmAuthor id="2" name="Department of Veterans Affairs" initials="DoVA" lastIdx="13" clrIdx="1">
    <p:extLst>
      <p:ext uri="{19B8F6BF-5375-455C-9EA6-DF929625EA0E}">
        <p15:presenceInfo xmlns:p15="http://schemas.microsoft.com/office/powerpoint/2012/main" userId="Department of Veterans Affai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0083BE"/>
    <a:srgbClr val="CCECFF"/>
    <a:srgbClr val="0066CC"/>
    <a:srgbClr val="336699"/>
    <a:srgbClr val="3366CC"/>
    <a:srgbClr val="3333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6122" autoAdjust="0"/>
  </p:normalViewPr>
  <p:slideViewPr>
    <p:cSldViewPr snapToGrid="0" snapToObjects="1">
      <p:cViewPr varScale="1">
        <p:scale>
          <a:sx n="109" d="100"/>
          <a:sy n="109" d="100"/>
        </p:scale>
        <p:origin x="192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1560" y="-48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64205"/>
          </a:xfrm>
          <a:prstGeom prst="rect">
            <a:avLst/>
          </a:prstGeom>
        </p:spPr>
        <p:txBody>
          <a:bodyPr vert="horz" wrap="square" lIns="92398" tIns="46200" rIns="92398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64205"/>
          </a:xfrm>
          <a:prstGeom prst="rect">
            <a:avLst/>
          </a:prstGeom>
        </p:spPr>
        <p:txBody>
          <a:bodyPr vert="horz" wrap="square" lIns="92398" tIns="46200" rIns="92398" bIns="462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DCE56C1-B30B-4E0B-B4AF-AA0A774A2B7A}" type="datetime1">
              <a:rPr lang="en-US"/>
              <a:pPr>
                <a:defRPr/>
              </a:pPr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2972098" cy="464205"/>
          </a:xfrm>
          <a:prstGeom prst="rect">
            <a:avLst/>
          </a:prstGeom>
        </p:spPr>
        <p:txBody>
          <a:bodyPr vert="horz" wrap="square" lIns="92398" tIns="46200" rIns="92398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830659"/>
            <a:ext cx="2972098" cy="464205"/>
          </a:xfrm>
          <a:prstGeom prst="rect">
            <a:avLst/>
          </a:prstGeom>
        </p:spPr>
        <p:txBody>
          <a:bodyPr vert="horz" wrap="square" lIns="92398" tIns="46200" rIns="92398" bIns="462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9766B6E-F780-4189-A9E9-CF88040C5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3867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64205"/>
          </a:xfrm>
          <a:prstGeom prst="rect">
            <a:avLst/>
          </a:prstGeom>
        </p:spPr>
        <p:txBody>
          <a:bodyPr vert="horz" wrap="square" lIns="92398" tIns="46200" rIns="92398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1"/>
            <a:ext cx="2972098" cy="464205"/>
          </a:xfrm>
          <a:prstGeom prst="rect">
            <a:avLst/>
          </a:prstGeom>
        </p:spPr>
        <p:txBody>
          <a:bodyPr vert="horz" wrap="square" lIns="92398" tIns="46200" rIns="92398" bIns="462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0F45370-6F28-403B-B7B2-95C1EE238BC8}" type="datetime1">
              <a:rPr lang="en-US"/>
              <a:pPr>
                <a:defRPr/>
              </a:pPr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398" tIns="46200" rIns="92398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9" y="4416099"/>
            <a:ext cx="5485805" cy="4182457"/>
          </a:xfrm>
          <a:prstGeom prst="rect">
            <a:avLst/>
          </a:prstGeom>
        </p:spPr>
        <p:txBody>
          <a:bodyPr vert="horz" wrap="square" lIns="92398" tIns="46200" rIns="92398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2972098" cy="464205"/>
          </a:xfrm>
          <a:prstGeom prst="rect">
            <a:avLst/>
          </a:prstGeom>
        </p:spPr>
        <p:txBody>
          <a:bodyPr vert="horz" wrap="square" lIns="92398" tIns="46200" rIns="92398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830659"/>
            <a:ext cx="2972098" cy="464205"/>
          </a:xfrm>
          <a:prstGeom prst="rect">
            <a:avLst/>
          </a:prstGeom>
        </p:spPr>
        <p:txBody>
          <a:bodyPr vert="horz" wrap="square" lIns="92398" tIns="46200" rIns="92398" bIns="462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B850CD8-3DC0-4D51-9F0F-9FA8CBAFA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54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 pitchFamily="2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A8AC77-AA18-4B2E-A059-F88CAA9F383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E90443-EDDE-4881-92AA-CF6E3FF708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AF7C3-6D31-42F5-9E6F-53E4FC96C8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14309-C2B8-499C-9BB9-69E38CFC1E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3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3102F-E436-4DB9-98C0-D4D1C874D0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B257F-4053-4BCD-A1B1-7653D2B051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0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on “New” then on “Item,” and the application will open 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7D340-1EE1-44A1-BEF5-C67EBB336E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8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4F58E-E339-43E4-8713-2F694BC314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0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1DDFC-C137-4C63-9F27-858F0B5A11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511D7-763E-4A8D-8C3E-BDC21E1E2C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cover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880" y="3178162"/>
            <a:ext cx="7772400" cy="730127"/>
          </a:xfrm>
        </p:spPr>
        <p:txBody>
          <a:bodyPr>
            <a:normAutofit/>
          </a:bodyPr>
          <a:lstStyle>
            <a:lvl1pPr algn="l">
              <a:defRPr sz="2000" b="1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696" y="4004454"/>
            <a:ext cx="7753584" cy="91481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760D5-4C07-408F-A1D5-FBE4E348B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534" y="2760397"/>
            <a:ext cx="6798733" cy="11258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533" y="3886200"/>
            <a:ext cx="6798733" cy="142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43063" y="5308600"/>
            <a:ext cx="6797675" cy="804863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400">
                <a:solidFill>
                  <a:schemeClr val="bg1"/>
                </a:solidFill>
              </a:defRPr>
            </a:lvl4pPr>
            <a:lvl5pPr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41BC-F3C7-4440-964A-79A2B9AB8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AB98-9D83-492E-8368-C7175A315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237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4040188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2377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2139"/>
            <a:ext cx="4041775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8036-696E-4188-A6AA-7FE09813F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F43B-DC5F-4813-A4DA-17F2F6C13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341D-E8BE-4F86-965D-1FB71959D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97295"/>
            <a:ext cx="5111750" cy="41288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97296"/>
            <a:ext cx="3008313" cy="4128866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BBB8-63D5-4F68-8BFB-EAA674B48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91824"/>
            <a:ext cx="5486400" cy="27240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82602"/>
            <a:ext cx="5486400" cy="613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788A4-D08F-4E06-9EB3-D565824E4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ackground interior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9438"/>
            <a:ext cx="82296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613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4452FDFF-9483-4A82-A0D2-0EFD9C982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4" descr="Department of Veterans Affairs, Veterans Health Administration, Office of Health Information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11225" y="495300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5" r:id="rId2"/>
    <p:sldLayoutId id="2147483793" r:id="rId3"/>
    <p:sldLayoutId id="2147483786" r:id="rId4"/>
    <p:sldLayoutId id="2147483787" r:id="rId5"/>
    <p:sldLayoutId id="2147483788" r:id="rId6"/>
    <p:sldLayoutId id="2147483794" r:id="rId7"/>
    <p:sldLayoutId id="2147483789" r:id="rId8"/>
    <p:sldLayoutId id="2147483790" r:id="rId9"/>
    <p:sldLayoutId id="2147483791" r:id="rId10"/>
    <p:sldLayoutId id="214748379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Georgia"/>
          <a:ea typeface="ＭＳ Ｐゴシック" charset="0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Georgia" charset="0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Georgia" charset="0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Georgia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Georgia"/>
          <a:ea typeface="Georgia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vagov.sharepoint.com/sites/VHAORPPE/IRBRelianceRequests/Home/SitePages/Exemption%20Requests.aspxeques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.va.gov/programs/orppe/education/webinars/archives.cf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gov/ohrp/regulations-and-policy/regulations/common-rule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.va.gov/programs/orppe/single_irb.cf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RBRelianceandSIRBExceptions@va.gov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.va.gov/programs/orppe/education/webinars/Prospective-CHNE-Research-Exemption-Request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407695" y="3145971"/>
            <a:ext cx="8328609" cy="3085275"/>
          </a:xfrm>
        </p:spPr>
        <p:txBody>
          <a:bodyPr>
            <a:normAutofit fontScale="90000"/>
          </a:bodyPr>
          <a:lstStyle/>
          <a:p>
            <a:pPr marL="4763" indent="-4763" algn="ctr">
              <a:spcBef>
                <a:spcPct val="20000"/>
              </a:spcBef>
              <a:defRPr/>
            </a:pPr>
            <a:br>
              <a:rPr lang="en-US" sz="3200" spc="100" dirty="0"/>
            </a:br>
            <a:br>
              <a:rPr lang="en-US" sz="3200" spc="100" dirty="0"/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Process for Submitting Single IRB Exception Applications: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/>
              <a:t>Effective May 1, 2021</a:t>
            </a:r>
            <a:br>
              <a:rPr lang="en-US" dirty="0"/>
            </a:br>
            <a:br>
              <a:rPr lang="en-US" sz="4000" spc="100" dirty="0"/>
            </a:br>
            <a:r>
              <a:rPr lang="en-US" sz="27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E. Workman, PhD, VA IRB Network Director</a:t>
            </a:r>
            <a:br>
              <a:rPr lang="en-US" sz="27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 Jeans, PhD, Director, ORPP&amp;E Regulatory Affairs</a:t>
            </a:r>
            <a:br>
              <a:rPr lang="en-US" dirty="0"/>
            </a:br>
            <a:r>
              <a:rPr lang="en-US" dirty="0"/>
              <a:t> </a:t>
            </a:r>
            <a:endParaRPr lang="en-US" sz="2200" spc="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25B26-38C0-428C-B9F0-B858254AEA91}"/>
              </a:ext>
            </a:extLst>
          </p:cNvPr>
          <p:cNvSpPr txBox="1"/>
          <p:nvPr/>
        </p:nvSpPr>
        <p:spPr>
          <a:xfrm>
            <a:off x="5405719" y="1024763"/>
            <a:ext cx="3330586" cy="10556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Dial in (Main)</a:t>
            </a:r>
            <a:r>
              <a:rPr lang="en-US" sz="1400" dirty="0">
                <a:solidFill>
                  <a:schemeClr val="tx1"/>
                </a:solidFill>
              </a:rPr>
              <a:t>: (404) 397-1596</a:t>
            </a:r>
          </a:p>
          <a:p>
            <a:r>
              <a:rPr lang="en-US" sz="1400" dirty="0"/>
              <a:t>Attendee Access Code: 199 - 577- 0144</a:t>
            </a:r>
          </a:p>
          <a:p>
            <a:r>
              <a:rPr lang="en-US" sz="1400" dirty="0"/>
              <a:t>Slides available on SharePoint:  </a:t>
            </a:r>
          </a:p>
          <a:p>
            <a:r>
              <a:rPr lang="en-US" sz="1400" dirty="0"/>
              <a:t>See link in Q&amp;A Box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B3CD6-4314-4F7B-8670-303D3688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SharePoint Application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A0C5F-1712-4AAF-9B2C-6E85AE525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13E62D-3B42-4506-B876-24DFACE8E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Only users with a va.gov email address can access the SharePoint site.</a:t>
            </a:r>
            <a:endParaRPr lang="en-US" strike="sngStrike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https://dvagov.sharepoint.com/sites/VHAORPPE/IRBRelianceRequests/Home/SitePages/Exemption%20Requests.aspxequests</a:t>
            </a:r>
            <a:r>
              <a:rPr lang="en-US" dirty="0"/>
              <a:t> 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34589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B3CD6-4314-4F7B-8670-303D3688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SharePoint Application Process For Requesting Single IRB Exceptions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D6F93E-BEEC-4370-9246-82463FB44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70" t="32918" r="20663"/>
          <a:stretch/>
        </p:blipFill>
        <p:spPr>
          <a:xfrm>
            <a:off x="68055" y="1729648"/>
            <a:ext cx="9006095" cy="5023692"/>
          </a:xfrm>
          <a:ln>
            <a:solidFill>
              <a:srgbClr val="00B050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A0C5F-1712-4AAF-9B2C-6E85AE525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6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B3CD6-4314-4F7B-8670-303D3688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SharePoint Application Process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D6F93E-BEEC-4370-9246-82463FB44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81"/>
          <a:stretch/>
        </p:blipFill>
        <p:spPr>
          <a:xfrm>
            <a:off x="48360" y="1863587"/>
            <a:ext cx="9047280" cy="4532565"/>
          </a:xfrm>
          <a:ln>
            <a:solidFill>
              <a:srgbClr val="00B050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A0C5F-1712-4AAF-9B2C-6E85AE525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23499-64A2-405F-A6E4-D86C1CEF6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71" y="2589378"/>
            <a:ext cx="2772162" cy="11812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E8236F-A097-473A-ACCB-2D3D2FA63FA9}"/>
              </a:ext>
            </a:extLst>
          </p:cNvPr>
          <p:cNvCxnSpPr/>
          <p:nvPr/>
        </p:nvCxnSpPr>
        <p:spPr>
          <a:xfrm flipH="1">
            <a:off x="2188866" y="3394040"/>
            <a:ext cx="1520405" cy="674915"/>
          </a:xfrm>
          <a:prstGeom prst="straightConnector1">
            <a:avLst/>
          </a:prstGeom>
          <a:ln w="793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91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A0C5F-1712-4AAF-9B2C-6E85AE525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1401F1-4E33-4CF9-8633-345FFD2BA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239" y="474427"/>
            <a:ext cx="5895172" cy="57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23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B3CD6-4314-4F7B-8670-303D3688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SharePoint Application Process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D6F93E-BEEC-4370-9246-82463FB44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73"/>
          <a:stretch/>
        </p:blipFill>
        <p:spPr>
          <a:xfrm>
            <a:off x="172653" y="1786471"/>
            <a:ext cx="8798694" cy="4030873"/>
          </a:xfrm>
          <a:ln>
            <a:solidFill>
              <a:srgbClr val="00B050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A0C5F-1712-4AAF-9B2C-6E85AE525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4C1C6-E6E4-465F-9D31-E0F180F9C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58642"/>
            <a:ext cx="3143689" cy="10288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3689B5-A48C-4314-88F4-AA455AC02C25}"/>
              </a:ext>
            </a:extLst>
          </p:cNvPr>
          <p:cNvCxnSpPr/>
          <p:nvPr/>
        </p:nvCxnSpPr>
        <p:spPr>
          <a:xfrm flipH="1">
            <a:off x="3827166" y="2940540"/>
            <a:ext cx="682272" cy="69389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59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A0C5F-1712-4AAF-9B2C-6E85AE525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C99A27-5A63-4592-89E3-82D397E38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598" y="826477"/>
            <a:ext cx="5771277" cy="542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0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B3CD6-4314-4F7B-8670-303D3688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SharePoint Application Process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D6F93E-BEEC-4370-9246-82463FB44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973"/>
          <a:stretch/>
        </p:blipFill>
        <p:spPr>
          <a:xfrm>
            <a:off x="172653" y="1751046"/>
            <a:ext cx="8798694" cy="4030873"/>
          </a:xfrm>
          <a:ln>
            <a:solidFill>
              <a:srgbClr val="00B050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A0C5F-1712-4AAF-9B2C-6E85AE525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B1BF0-7848-4AC5-907A-7DF2B9728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053" y="4066911"/>
            <a:ext cx="1358970" cy="7112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895C33-B3E7-4823-B26F-786DE2C511EF}"/>
              </a:ext>
            </a:extLst>
          </p:cNvPr>
          <p:cNvCxnSpPr/>
          <p:nvPr/>
        </p:nvCxnSpPr>
        <p:spPr>
          <a:xfrm flipH="1">
            <a:off x="1714500" y="4440115"/>
            <a:ext cx="1562553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700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CF6FB-A653-4E80-AE61-472588C2CB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82C16B-1408-41F9-810C-5BFE1E5586D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22559" t="12704" r="15814" b="4465"/>
          <a:stretch/>
        </p:blipFill>
        <p:spPr>
          <a:xfrm>
            <a:off x="2997071" y="46886"/>
            <a:ext cx="3096362" cy="6695437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882887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F837-0D36-4BB0-8EFF-43F0881C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to Complete in SharePoint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52EC00-C4D9-49B5-8D0D-907C80914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128" y="2077995"/>
            <a:ext cx="7489072" cy="41719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CD806-19AA-4F93-BCB1-49CB78FC4B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35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A1B8B-9C1A-43FD-B1D9-7B5D9BC2F9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8C865A-A07A-4933-99F0-C6C9CBBA791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-2977" r="7288" b="-1261"/>
          <a:stretch/>
        </p:blipFill>
        <p:spPr>
          <a:xfrm>
            <a:off x="660400" y="77119"/>
            <a:ext cx="7800554" cy="64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3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58E50-CE8E-4309-AEDE-B7C1E695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50B40-C144-4710-B6DC-1B4A0C498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Review of the Regulatory Issues/requirement</a:t>
            </a:r>
          </a:p>
          <a:p>
            <a:pPr lvl="1"/>
            <a:r>
              <a:rPr lang="en-US" sz="3200" dirty="0"/>
              <a:t>Process available to VA for evaluating exceptions for use of a single IRB</a:t>
            </a:r>
          </a:p>
          <a:p>
            <a:pPr lvl="2"/>
            <a:r>
              <a:rPr lang="en-US" sz="3200" u="sng" dirty="0"/>
              <a:t>Current process</a:t>
            </a:r>
            <a:r>
              <a:rPr lang="en-US" sz="3200" dirty="0"/>
              <a:t>: emailing applications </a:t>
            </a:r>
          </a:p>
          <a:p>
            <a:pPr lvl="2"/>
            <a:r>
              <a:rPr lang="en-US" sz="3200" u="sng" dirty="0"/>
              <a:t>New Process</a:t>
            </a:r>
            <a:r>
              <a:rPr lang="en-US" sz="3200" dirty="0"/>
              <a:t>: Using SharePoint application, effective May 1, 2021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F6A7B-1E1E-4653-8F2D-D33B63C868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64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72E90-9D72-4DB6-8566-93D73A7139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4EE9D9-AC79-41BA-8B01-0E8873535C7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3355" r="7651" b="1653"/>
          <a:stretch/>
        </p:blipFill>
        <p:spPr>
          <a:xfrm>
            <a:off x="69850" y="242888"/>
            <a:ext cx="8749112" cy="6268082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A402326D-6ED1-42D8-A2EA-861381297C04}"/>
              </a:ext>
            </a:extLst>
          </p:cNvPr>
          <p:cNvSpPr/>
          <p:nvPr/>
        </p:nvSpPr>
        <p:spPr>
          <a:xfrm rot="20419684">
            <a:off x="4628303" y="4415673"/>
            <a:ext cx="3616018" cy="128511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Don’t forget to press “Submit”!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F509B53-88B1-47DD-BB99-6B0529D65BB9}"/>
              </a:ext>
            </a:extLst>
          </p:cNvPr>
          <p:cNvSpPr/>
          <p:nvPr/>
        </p:nvSpPr>
        <p:spPr>
          <a:xfrm>
            <a:off x="325038" y="3146132"/>
            <a:ext cx="3837586" cy="1013323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content will be in the determination letter. </a:t>
            </a:r>
          </a:p>
        </p:txBody>
      </p:sp>
    </p:spTree>
    <p:extLst>
      <p:ext uri="{BB962C8B-B14F-4D97-AF65-F5344CB8AC3E}">
        <p14:creationId xmlns:p14="http://schemas.microsoft.com/office/powerpoint/2010/main" val="3723068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D784D4-5FCC-42A0-A0E7-15B78A2F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Appear After Pressing Submit After Creation of the SharePoint Item?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B4519-2EB7-4484-A734-53BBF4785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C40B293-7B98-4738-AE32-3C81DA2AC22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2421" t="23455" r="4700" b="-1974"/>
          <a:stretch/>
        </p:blipFill>
        <p:spPr>
          <a:xfrm>
            <a:off x="6350" y="1270766"/>
            <a:ext cx="9067800" cy="54991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39940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F38E5-D8AD-4082-80EE-08A7D9BE49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828E86-0520-4E48-B1B5-6388E6A0C65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767462" y="69722"/>
            <a:ext cx="5216641" cy="671855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6E98E0-40BA-4886-BBC1-2CC0E2DF9E1A}"/>
              </a:ext>
            </a:extLst>
          </p:cNvPr>
          <p:cNvSpPr txBox="1"/>
          <p:nvPr/>
        </p:nvSpPr>
        <p:spPr>
          <a:xfrm>
            <a:off x="0" y="1733704"/>
            <a:ext cx="28300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Sample of Letter:</a:t>
            </a:r>
          </a:p>
          <a:p>
            <a:pPr algn="ctr"/>
            <a:r>
              <a:rPr lang="en-US" dirty="0"/>
              <a:t>ORD Approval of Exception from Cooperative Research Provisions</a:t>
            </a:r>
          </a:p>
        </p:txBody>
      </p:sp>
    </p:spTree>
    <p:extLst>
      <p:ext uri="{BB962C8B-B14F-4D97-AF65-F5344CB8AC3E}">
        <p14:creationId xmlns:p14="http://schemas.microsoft.com/office/powerpoint/2010/main" val="3595628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BE85E4-EDB2-403E-8EA3-2AE902E4DA5B}"/>
              </a:ext>
            </a:extLst>
          </p:cNvPr>
          <p:cNvSpPr/>
          <p:nvPr/>
        </p:nvSpPr>
        <p:spPr>
          <a:xfrm>
            <a:off x="628649" y="2105561"/>
            <a:ext cx="7829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recording of this session and the associated handouts will be available on ORPP&amp;E’s Education and Training website approximately one-week post-webinar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 archive of this and other webinars can be found here:  </a:t>
            </a:r>
            <a:r>
              <a:rPr lang="en-US" sz="2000" dirty="0">
                <a:hlinkClick r:id="rId3"/>
              </a:rPr>
              <a:t>https://www.research.va.gov/programs/orppe/education/webinars/archives.cfm</a:t>
            </a:r>
            <a:endParaRPr lang="en-US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0CC4939-49F3-4913-A134-BD6E5EFFC61B}"/>
              </a:ext>
            </a:extLst>
          </p:cNvPr>
          <p:cNvSpPr txBox="1">
            <a:spLocks/>
          </p:cNvSpPr>
          <p:nvPr/>
        </p:nvSpPr>
        <p:spPr>
          <a:xfrm>
            <a:off x="868456" y="688668"/>
            <a:ext cx="78867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1F1F1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Georgia"/>
                <a:ea typeface="ＭＳ Ｐゴシック" charset="0"/>
              </a:rPr>
              <a:t>Availability of Recording</a:t>
            </a:r>
          </a:p>
        </p:txBody>
      </p:sp>
    </p:spTree>
    <p:extLst>
      <p:ext uri="{BB962C8B-B14F-4D97-AF65-F5344CB8AC3E}">
        <p14:creationId xmlns:p14="http://schemas.microsoft.com/office/powerpoint/2010/main" val="2560487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C346-FEC5-49FA-88DC-E88DB54AB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22373-610A-4A9F-B22C-E04C0ED1F6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26" name="Picture 2" descr="To Get the Most Out of Your Team, Ask Better Questions - Business HorsePower">
            <a:extLst>
              <a:ext uri="{FF2B5EF4-FFF2-40B4-BE49-F238E27FC236}">
                <a16:creationId xmlns:a16="http://schemas.microsoft.com/office/drawing/2014/main" id="{FCE2801F-D084-46A7-8EF4-01695D8C4E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093005"/>
            <a:ext cx="4490357" cy="44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92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169D-0060-4BAD-913C-EFA7A672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658394"/>
            <a:ext cx="8229600" cy="1290637"/>
          </a:xfrm>
        </p:spPr>
        <p:txBody>
          <a:bodyPr/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2018 Requirements: Cooperative Research Provision (Single IRB)</a:t>
            </a:r>
            <a:br>
              <a:rPr lang="en-US" sz="20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3519-6DD9-4E16-A673-3CC8AAAC9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8821"/>
            <a:ext cx="8229600" cy="4190513"/>
          </a:xfrm>
        </p:spPr>
        <p:txBody>
          <a:bodyPr/>
          <a:lstStyle/>
          <a:p>
            <a:r>
              <a:rPr lang="en-US" sz="2000" b="1" dirty="0"/>
              <a:t>January 20, 2020 </a:t>
            </a:r>
            <a:r>
              <a:rPr lang="en-US" sz="2000" dirty="0"/>
              <a:t>was the compliance date of the cooperative research provisions in 38 CFR§16.114 of the 2018 Requirements. </a:t>
            </a:r>
          </a:p>
          <a:p>
            <a:r>
              <a:rPr lang="en-US" sz="2000" dirty="0"/>
              <a:t>VA Non-Exempt Human Subjects Research </a:t>
            </a:r>
            <a:r>
              <a:rPr lang="en-US" sz="2000" u="sng" dirty="0"/>
              <a:t>approved or transitioned to follow the 2018 Requirements of the Common Rule</a:t>
            </a:r>
            <a:r>
              <a:rPr lang="en-US" sz="2000" dirty="0"/>
              <a:t> is required to use a single IRB:</a:t>
            </a:r>
          </a:p>
          <a:p>
            <a:pPr lvl="1"/>
            <a:r>
              <a:rPr lang="en-US" sz="2400" b="1" u="sng" dirty="0"/>
              <a:t>if</a:t>
            </a:r>
            <a:r>
              <a:rPr lang="en-US" sz="2000" dirty="0"/>
              <a:t> more than one institution is engaged in the research </a:t>
            </a:r>
            <a:r>
              <a:rPr lang="en-US" sz="2400" b="1" u="sng" dirty="0"/>
              <a:t>and</a:t>
            </a:r>
            <a:r>
              <a:rPr lang="en-US" sz="2000" dirty="0"/>
              <a:t> any of the following applies to the multi-site research:</a:t>
            </a:r>
          </a:p>
          <a:p>
            <a:pPr lvl="2"/>
            <a:r>
              <a:rPr lang="en-US" sz="2000" dirty="0"/>
              <a:t>The cooperative non-exempt human subjects research is funded or supported by </a:t>
            </a:r>
            <a:r>
              <a:rPr lang="en-US" sz="2000" u="sng" dirty="0">
                <a:hlinkClick r:id="rId3"/>
              </a:rPr>
              <a:t>any of the federal agencies or departments who agreed to apply the 2018 Requirements</a:t>
            </a:r>
            <a:r>
              <a:rPr lang="en-US" sz="2000" u="sng" dirty="0"/>
              <a:t>, or</a:t>
            </a:r>
            <a:r>
              <a:rPr lang="en-US" sz="2000" dirty="0"/>
              <a:t>.\</a:t>
            </a:r>
          </a:p>
          <a:p>
            <a:pPr lvl="2"/>
            <a:r>
              <a:rPr lang="en-US" sz="2000" dirty="0"/>
              <a:t>Any of the other engaged institutions are federal agencies or departments who agreed to follow the 2018 Requirements, including other VA Facilities.</a:t>
            </a:r>
          </a:p>
          <a:p>
            <a:r>
              <a:rPr lang="en-US" sz="2000" b="1" u="sng" dirty="0">
                <a:solidFill>
                  <a:srgbClr val="FF0000"/>
                </a:solidFill>
              </a:rPr>
              <a:t>However, some cooperative research is not required to use the single IRB requirement.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8EB22-3033-42F5-92A1-5F65D24DCF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1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5165-2C1C-46CA-88ED-85A0E489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2" y="791517"/>
            <a:ext cx="8126413" cy="691435"/>
          </a:xfrm>
        </p:spPr>
        <p:txBody>
          <a:bodyPr/>
          <a:lstStyle/>
          <a:p>
            <a:r>
              <a:rPr lang="en-US" sz="3600" dirty="0"/>
              <a:t>Cooperative Research Not Subject to Use of a Single IRB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61131-6BBF-4A00-8188-C4B13DF5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13" y="1772364"/>
            <a:ext cx="8229600" cy="4190513"/>
          </a:xfrm>
        </p:spPr>
        <p:txBody>
          <a:bodyPr/>
          <a:lstStyle/>
          <a:p>
            <a:r>
              <a:rPr lang="en-US" sz="2800" dirty="0"/>
              <a:t>(i) Cooperative research for which more than single IRB review is required by law (including tribal law passed by the official governing body of an American Indian or Alaska Native tribe); or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(ii) Research for which any Federal department or agency supporting or conducting the research determines and documents that the use of a single IRB is not appropriate for the particular context.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0F576-C0B4-4461-8CFD-EFF45E87C3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6ABE4-ED8D-4AD7-8C79-F15AD06FF325}"/>
              </a:ext>
            </a:extLst>
          </p:cNvPr>
          <p:cNvSpPr txBox="1"/>
          <p:nvPr/>
        </p:nvSpPr>
        <p:spPr>
          <a:xfrm>
            <a:off x="3450771" y="5962877"/>
            <a:ext cx="468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38§16.114 (b)(2)</a:t>
            </a:r>
          </a:p>
        </p:txBody>
      </p:sp>
    </p:spTree>
    <p:extLst>
      <p:ext uri="{BB962C8B-B14F-4D97-AF65-F5344CB8AC3E}">
        <p14:creationId xmlns:p14="http://schemas.microsoft.com/office/powerpoint/2010/main" val="28990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8952-DBF3-4FA6-BC98-F9320AFA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5753"/>
            <a:ext cx="8229600" cy="1290637"/>
          </a:xfrm>
        </p:spPr>
        <p:txBody>
          <a:bodyPr/>
          <a:lstStyle/>
          <a:p>
            <a:pPr lvl="1"/>
            <a:br>
              <a:rPr lang="en-US" sz="2800" dirty="0"/>
            </a:br>
            <a:br>
              <a:rPr lang="en-US" sz="280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C650C-32B6-4EF1-A5A0-BB98510EC3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Content Placeholder 3" descr="Single IRB Required Unless Exception Applies">
            <a:extLst>
              <a:ext uri="{FF2B5EF4-FFF2-40B4-BE49-F238E27FC236}">
                <a16:creationId xmlns:a16="http://schemas.microsoft.com/office/drawing/2014/main" id="{6A0C157C-935A-4650-8DA3-DD2434128E0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" b="1"/>
          <a:stretch/>
        </p:blipFill>
        <p:spPr bwMode="auto">
          <a:xfrm>
            <a:off x="565411" y="2183280"/>
            <a:ext cx="8121389" cy="3855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6D7FDE-1202-4183-8712-4F58D0670485}"/>
              </a:ext>
            </a:extLst>
          </p:cNvPr>
          <p:cNvSpPr/>
          <p:nvPr/>
        </p:nvSpPr>
        <p:spPr>
          <a:xfrm>
            <a:off x="303674" y="958185"/>
            <a:ext cx="7787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Single IRB Implementation in the VA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65F7A1-AB98-4FAA-9182-53B8C38A2ABC}"/>
              </a:ext>
            </a:extLst>
          </p:cNvPr>
          <p:cNvSpPr txBox="1"/>
          <p:nvPr/>
        </p:nvSpPr>
        <p:spPr>
          <a:xfrm>
            <a:off x="1926771" y="6249988"/>
            <a:ext cx="643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Single IRB Implementation in 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7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93D61-2B09-423D-9E1A-A9C37E03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Determining Whether the §.114 Cooperative Research Provision Applies</a:t>
            </a:r>
          </a:p>
        </p:txBody>
      </p:sp>
      <p:pic>
        <p:nvPicPr>
          <p:cNvPr id="4" name="Content Placeholder 3" descr="Determining Whether the §.114 Cooperative Research Provision Applies">
            <a:extLst>
              <a:ext uri="{FF2B5EF4-FFF2-40B4-BE49-F238E27FC236}">
                <a16:creationId xmlns:a16="http://schemas.microsoft.com/office/drawing/2014/main" id="{53B7EECD-2115-4E07-A42B-8AD4B44FB79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15" y="1687286"/>
            <a:ext cx="7478486" cy="46481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A84D72-646B-4A88-9DCA-CEE4E410C738}"/>
              </a:ext>
            </a:extLst>
          </p:cNvPr>
          <p:cNvSpPr/>
          <p:nvPr/>
        </p:nvSpPr>
        <p:spPr>
          <a:xfrm>
            <a:off x="784982" y="4953000"/>
            <a:ext cx="2188028" cy="13824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7BF14-67F5-400D-B96C-2D9599C00D3E}"/>
              </a:ext>
            </a:extLst>
          </p:cNvPr>
          <p:cNvSpPr txBox="1"/>
          <p:nvPr/>
        </p:nvSpPr>
        <p:spPr>
          <a:xfrm>
            <a:off x="784982" y="4826280"/>
            <a:ext cx="2188027" cy="147732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00FF00"/>
                </a:highlight>
              </a:rPr>
              <a:t>NEW PROCESS For Applying to Exception from Single IRB Requirement!</a:t>
            </a:r>
          </a:p>
        </p:txBody>
      </p:sp>
    </p:spTree>
    <p:extLst>
      <p:ext uri="{BB962C8B-B14F-4D97-AF65-F5344CB8AC3E}">
        <p14:creationId xmlns:p14="http://schemas.microsoft.com/office/powerpoint/2010/main" val="391616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3AD2-F718-4CBD-88A6-4009E1E8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22" y="88395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Requesting an Exception from the Single IRB Requirement for Cooperative Non-Exempt Human Subjects Studies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8FEB5-CC86-4B16-B727-8C304C498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980009"/>
            <a:ext cx="8177893" cy="4464334"/>
          </a:xfrm>
        </p:spPr>
        <p:txBody>
          <a:bodyPr>
            <a:normAutofit/>
          </a:bodyPr>
          <a:lstStyle/>
          <a:p>
            <a:pPr lvl="0" fontAlgn="base"/>
            <a:r>
              <a:rPr lang="en-US" sz="2300" dirty="0"/>
              <a:t>ORD supports use of a single IRB when possible, but ORD also recognizes that mandating use of a single IRB in all cases is not logical or feasible. The §.114 cooperative research provision also recognizes that use of a single IRB is not always required.</a:t>
            </a:r>
          </a:p>
          <a:p>
            <a:pPr lvl="0" fontAlgn="base"/>
            <a:r>
              <a:rPr lang="en-US" sz="2300" dirty="0"/>
              <a:t>ORD has the authority to grant exceptions from the use of a single IRB for VA Facilities participating in research subject to the cooperative research provisions. </a:t>
            </a:r>
          </a:p>
          <a:p>
            <a:pPr lvl="1"/>
            <a:r>
              <a:rPr lang="en-US" sz="2300" dirty="0"/>
              <a:t>The other Common Rule agencies recognize the exceptions granted by VA to the cooperative research provisions.</a:t>
            </a:r>
          </a:p>
          <a:p>
            <a:pPr lvl="1"/>
            <a:r>
              <a:rPr lang="en-US" sz="2300" dirty="0"/>
              <a:t>VA recognizes exceptions granted by other Common Rule agencies.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4AC72-255A-4C26-AD01-8F738525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Who can Submit a Request for a Single IRB Exception?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A1D29-5142-48C1-9D04-3B69BB10B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single IRB exception request form must be completed by any of the following:</a:t>
            </a:r>
          </a:p>
          <a:p>
            <a:r>
              <a:rPr lang="en-US" sz="2800" dirty="0"/>
              <a:t>ORD funding service, </a:t>
            </a:r>
          </a:p>
          <a:p>
            <a:r>
              <a:rPr lang="en-US" sz="2800" dirty="0"/>
              <a:t>ACOS/R&amp;D, </a:t>
            </a:r>
          </a:p>
          <a:p>
            <a:r>
              <a:rPr lang="en-US" sz="2800" dirty="0"/>
              <a:t>AO/R&amp;D, </a:t>
            </a:r>
          </a:p>
          <a:p>
            <a:r>
              <a:rPr lang="en-US" sz="2800" dirty="0"/>
              <a:t>VA Human Research Protections Administrator, or</a:t>
            </a:r>
          </a:p>
          <a:p>
            <a:r>
              <a:rPr lang="en-US" sz="2800" dirty="0"/>
              <a:t>VA Facility’s IRB Administrator. 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FF0000"/>
                </a:solidFill>
              </a:rPr>
              <a:t>VA Principal Investigators are not permitted to submit a request for exceptions.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3EDA5-ECBE-4A4B-8EFA-8C408C2C1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7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E2D0C97-9972-4D86-A028-454CF0FE5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03" y="1565275"/>
            <a:ext cx="4728637" cy="4728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E2241F-78C8-4B19-86C0-5DCFBAB2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Requesting an Exception for Use of a Single IRB:  Stopping Use of Email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545C5-BA37-4238-B058-A875D17E3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r>
              <a:rPr lang="en-US" sz="2000" dirty="0"/>
              <a:t>VHA Facilities wishing to request an exception from the single requirement for an applicable study must</a:t>
            </a:r>
          </a:p>
          <a:p>
            <a:pPr lvl="1"/>
            <a:r>
              <a:rPr lang="en-US" sz="2000" strike="sngStrike" dirty="0"/>
              <a:t>Submit a request to the IRB Reliance and SIRB Exceptions email box at (</a:t>
            </a:r>
            <a:r>
              <a:rPr lang="en-US" sz="2000" u="sng" strike="sngStrike" dirty="0">
                <a:hlinkClick r:id="rId3"/>
              </a:rPr>
              <a:t>IRBRelianceandSIRBExceptions@va.gov</a:t>
            </a:r>
            <a:r>
              <a:rPr lang="en-US" sz="2000" strike="sngStrike" dirty="0"/>
              <a:t>) using the spreadsheet: </a:t>
            </a:r>
            <a:r>
              <a:rPr lang="en-US" sz="2000" i="1" u="sng" strike="sngStrike" dirty="0">
                <a:hlinkClick r:id="rId4"/>
              </a:rPr>
              <a:t>Prospective CHNE Research Exceptions Request</a:t>
            </a:r>
            <a:r>
              <a:rPr lang="en-US" sz="2000" i="1" strike="sngStrike" dirty="0"/>
              <a:t>. </a:t>
            </a:r>
            <a:r>
              <a:rPr lang="en-US" sz="2000" strike="sngStrike" dirty="0"/>
              <a:t>The request must be sent to ORD by the ORD funding service, ACOS/R&amp;D, AO/R&amp;D, VA Human Research Protections Administrator, or the VA Facility’s IRB Administrator.</a:t>
            </a:r>
          </a:p>
          <a:p>
            <a:pPr lvl="1"/>
            <a:r>
              <a:rPr lang="en-US" sz="2000" strike="sngStrike" dirty="0"/>
              <a:t>The email subject line should reference that it is a request for single IRB exception with the name of the study and the VA Principal Investigator.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B59B7-863A-49A1-AFAC-C6458850C4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87650"/>
      </p:ext>
    </p:extLst>
  </p:cSld>
  <p:clrMapOvr>
    <a:masterClrMapping/>
  </p:clrMapOvr>
</p:sld>
</file>

<file path=ppt/theme/theme1.xml><?xml version="1.0" encoding="utf-8"?>
<a:theme xmlns:a="http://schemas.openxmlformats.org/drawingml/2006/main" name="PPT_VHA_Template">
  <a:themeElements>
    <a:clrScheme name="Custom 5">
      <a:dk1>
        <a:sysClr val="windowText" lastClr="000000"/>
      </a:dk1>
      <a:lt1>
        <a:sysClr val="window" lastClr="FFFFFF"/>
      </a:lt1>
      <a:dk2>
        <a:srgbClr val="FFFFFE"/>
      </a:dk2>
      <a:lt2>
        <a:srgbClr val="FFFFFE"/>
      </a:lt2>
      <a:accent1>
        <a:srgbClr val="0083BE"/>
      </a:accent1>
      <a:accent2>
        <a:srgbClr val="78BE20"/>
      </a:accent2>
      <a:accent3>
        <a:srgbClr val="C4262E"/>
      </a:accent3>
      <a:accent4>
        <a:srgbClr val="FF7F32"/>
      </a:accent4>
      <a:accent5>
        <a:srgbClr val="F3CF4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9DC370A04394CAAC96DED1DC9A007" ma:contentTypeVersion="6" ma:contentTypeDescription="Create a new document." ma:contentTypeScope="" ma:versionID="ffb6ffd7671788b0181760546ad73c5c">
  <xsd:schema xmlns:xsd="http://www.w3.org/2001/XMLSchema" xmlns:xs="http://www.w3.org/2001/XMLSchema" xmlns:p="http://schemas.microsoft.com/office/2006/metadata/properties" xmlns:ns1="http://schemas.microsoft.com/sharepoint/v3" xmlns:ns2="b3b97a4c-43ac-46e7-9970-904f1e1efc09" xmlns:ns3="77dce447-0566-47ff-8c07-c9b85fda5322" targetNamespace="http://schemas.microsoft.com/office/2006/metadata/properties" ma:root="true" ma:fieldsID="0d861690ca8380dd5973c5859fb4aaf0" ns1:_="" ns2:_="" ns3:_="">
    <xsd:import namespace="http://schemas.microsoft.com/sharepoint/v3"/>
    <xsd:import namespace="b3b97a4c-43ac-46e7-9970-904f1e1efc09"/>
    <xsd:import namespace="77dce447-0566-47ff-8c07-c9b85fda53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97a4c-43ac-46e7-9970-904f1e1ef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ce447-0566-47ff-8c07-c9b85fda53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B538B6-9242-4027-920A-12268E8530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F5861C-02BF-425C-8D67-E1EF5B6C0DE0}">
  <ds:schemaRefs>
    <ds:schemaRef ds:uri="http://purl.org/dc/elements/1.1/"/>
    <ds:schemaRef ds:uri="http://schemas.openxmlformats.org/package/2006/metadata/core-properties"/>
    <ds:schemaRef ds:uri="b3b97a4c-43ac-46e7-9970-904f1e1efc09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microsoft.com/sharepoint/v3"/>
    <ds:schemaRef ds:uri="http://schemas.microsoft.com/office/infopath/2007/PartnerControls"/>
    <ds:schemaRef ds:uri="77dce447-0566-47ff-8c07-c9b85fda532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8D08D6-CF96-4306-958F-9ECE2F2BD5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b97a4c-43ac-46e7-9970-904f1e1efc09"/>
    <ds:schemaRef ds:uri="77dce447-0566-47ff-8c07-c9b85fda53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25225</TotalTime>
  <Words>909</Words>
  <Application>Microsoft Office PowerPoint</Application>
  <PresentationFormat>On-screen Show (4:3)</PresentationFormat>
  <Paragraphs>94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Georgia</vt:lpstr>
      <vt:lpstr>PPT_VHA_Template</vt:lpstr>
      <vt:lpstr>  A New Process for Submitting Single IRB Exception Applications:   Effective May 1, 2021  Don E. Workman, PhD, VA IRB Network Director Karen Jeans, PhD, Director, ORPP&amp;E Regulatory Affairs  </vt:lpstr>
      <vt:lpstr>Topics</vt:lpstr>
      <vt:lpstr>  2018 Requirements: Cooperative Research Provision (Single IRB) </vt:lpstr>
      <vt:lpstr>Cooperative Research Not Subject to Use of a Single IRB</vt:lpstr>
      <vt:lpstr>  </vt:lpstr>
      <vt:lpstr>Determining Whether the §.114 Cooperative Research Provision Applies</vt:lpstr>
      <vt:lpstr>Requesting an Exception from the Single IRB Requirement for Cooperative Non-Exempt Human Subjects Studies </vt:lpstr>
      <vt:lpstr>Who can Submit a Request for a Single IRB Exception?</vt:lpstr>
      <vt:lpstr>Requesting an Exception for Use of a Single IRB:  Stopping Use of Email Requests</vt:lpstr>
      <vt:lpstr>New SharePoint Application Process</vt:lpstr>
      <vt:lpstr>New SharePoint Application Process For Requesting Single IRB Exceptions</vt:lpstr>
      <vt:lpstr>New SharePoint Application Process</vt:lpstr>
      <vt:lpstr>PowerPoint Presentation</vt:lpstr>
      <vt:lpstr>New SharePoint Application Process</vt:lpstr>
      <vt:lpstr>PowerPoint Presentation</vt:lpstr>
      <vt:lpstr>New SharePoint Application Process</vt:lpstr>
      <vt:lpstr>PowerPoint Presentation</vt:lpstr>
      <vt:lpstr>Form to Complete in SharePoint</vt:lpstr>
      <vt:lpstr>PowerPoint Presentation</vt:lpstr>
      <vt:lpstr>PowerPoint Presentation</vt:lpstr>
      <vt:lpstr>What Will Appear After Pressing Submit After Creation of the SharePoint Item? </vt:lpstr>
      <vt:lpstr>PowerPoint Presentation</vt:lpstr>
      <vt:lpstr>PowerPoint Presentation</vt:lpstr>
      <vt:lpstr>QUESTIONS?</vt:lpstr>
    </vt:vector>
  </TitlesOfParts>
  <Company>Woodpile Studios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Process for filing Single IRB Exception applications: Effective May 1, 2021</dc:title>
  <dc:subject>A New Process for filing Single IRB Exception applications: Effective May 1, 2021</dc:subject>
  <dc:creator>Rick Aleman</dc:creator>
  <cp:keywords>A New Process for filing Single IRB Exception applications: Effective May 1, 2021</cp:keywords>
  <cp:lastModifiedBy>Rivera, Portia T</cp:lastModifiedBy>
  <cp:revision>833</cp:revision>
  <cp:lastPrinted>2021-04-29T14:47:39Z</cp:lastPrinted>
  <dcterms:created xsi:type="dcterms:W3CDTF">2010-01-22T17:58:25Z</dcterms:created>
  <dcterms:modified xsi:type="dcterms:W3CDTF">2021-05-03T17:56:56Z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0x010100C419DC370A04394CAAC96DED1DC9A007</vt:lpwstr>
  </property>
</Properties>
</file>